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7"/>
  </p:notesMasterIdLst>
  <p:sldIdLst>
    <p:sldId id="256" r:id="rId2"/>
    <p:sldId id="259" r:id="rId3"/>
    <p:sldId id="261" r:id="rId4"/>
    <p:sldId id="263" r:id="rId5"/>
    <p:sldId id="260" r:id="rId6"/>
    <p:sldId id="257" r:id="rId7"/>
    <p:sldId id="258" r:id="rId8"/>
    <p:sldId id="282" r:id="rId9"/>
    <p:sldId id="262" r:id="rId10"/>
    <p:sldId id="283" r:id="rId11"/>
    <p:sldId id="281" r:id="rId12"/>
    <p:sldId id="286" r:id="rId13"/>
    <p:sldId id="265" r:id="rId14"/>
    <p:sldId id="267" r:id="rId15"/>
    <p:sldId id="268" r:id="rId16"/>
    <p:sldId id="277" r:id="rId17"/>
    <p:sldId id="287" r:id="rId18"/>
    <p:sldId id="269" r:id="rId19"/>
    <p:sldId id="276" r:id="rId20"/>
    <p:sldId id="280" r:id="rId21"/>
    <p:sldId id="278" r:id="rId22"/>
    <p:sldId id="272" r:id="rId23"/>
    <p:sldId id="274" r:id="rId24"/>
    <p:sldId id="288" r:id="rId25"/>
    <p:sldId id="289" r:id="rId26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C6C1"/>
    <a:srgbClr val="212830"/>
    <a:srgbClr val="FF33CC"/>
    <a:srgbClr val="00CC00"/>
    <a:srgbClr val="00FF00"/>
    <a:srgbClr val="F980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3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97FE3-5FC5-4CE7-A5DE-B2DC363BF60D}" type="datetimeFigureOut">
              <a:rPr lang="it-IT" smtClean="0"/>
              <a:t>10/06/2016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24D344-3828-4C15-9A13-CA91812A1F3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590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B831B-ED1B-465B-A073-457FB95A4791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1457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50AD0-9EB0-4C89-AD4E-6EA40FE39764}" type="datetimeFigureOut">
              <a:rPr lang="it-IT" smtClean="0"/>
              <a:t>10/06/2016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E0650-0F27-4543-B7DA-38C7E1213A5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9533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50AD0-9EB0-4C89-AD4E-6EA40FE39764}" type="datetimeFigureOut">
              <a:rPr lang="it-IT" smtClean="0"/>
              <a:t>10/06/2016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E0650-0F27-4543-B7DA-38C7E1213A5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6890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50AD0-9EB0-4C89-AD4E-6EA40FE39764}" type="datetimeFigureOut">
              <a:rPr lang="it-IT" smtClean="0"/>
              <a:t>10/06/2016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E0650-0F27-4543-B7DA-38C7E1213A59}" type="slidenum">
              <a:rPr lang="it-IT" smtClean="0"/>
              <a:t>‹N›</a:t>
            </a:fld>
            <a:endParaRPr lang="it-IT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96851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50AD0-9EB0-4C89-AD4E-6EA40FE39764}" type="datetimeFigureOut">
              <a:rPr lang="it-IT" smtClean="0"/>
              <a:t>10/06/2016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E0650-0F27-4543-B7DA-38C7E1213A5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5317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50AD0-9EB0-4C89-AD4E-6EA40FE39764}" type="datetimeFigureOut">
              <a:rPr lang="it-IT" smtClean="0"/>
              <a:t>10/06/2016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E0650-0F27-4543-B7DA-38C7E1213A59}" type="slidenum">
              <a:rPr lang="it-IT" smtClean="0"/>
              <a:t>‹N›</a:t>
            </a:fld>
            <a:endParaRPr lang="it-IT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71358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50AD0-9EB0-4C89-AD4E-6EA40FE39764}" type="datetimeFigureOut">
              <a:rPr lang="it-IT" smtClean="0"/>
              <a:t>10/06/2016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E0650-0F27-4543-B7DA-38C7E1213A5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84499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50AD0-9EB0-4C89-AD4E-6EA40FE39764}" type="datetimeFigureOut">
              <a:rPr lang="it-IT" smtClean="0"/>
              <a:t>10/06/2016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E0650-0F27-4543-B7DA-38C7E1213A5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15863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50AD0-9EB0-4C89-AD4E-6EA40FE39764}" type="datetimeFigureOut">
              <a:rPr lang="it-IT" smtClean="0"/>
              <a:t>10/06/2016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E0650-0F27-4543-B7DA-38C7E1213A5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6170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50AD0-9EB0-4C89-AD4E-6EA40FE39764}" type="datetimeFigureOut">
              <a:rPr lang="it-IT" smtClean="0"/>
              <a:t>10/06/2016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E0650-0F27-4543-B7DA-38C7E1213A5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6971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50AD0-9EB0-4C89-AD4E-6EA40FE39764}" type="datetimeFigureOut">
              <a:rPr lang="it-IT" smtClean="0"/>
              <a:t>10/06/2016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E0650-0F27-4543-B7DA-38C7E1213A5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2626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50AD0-9EB0-4C89-AD4E-6EA40FE39764}" type="datetimeFigureOut">
              <a:rPr lang="it-IT" smtClean="0"/>
              <a:t>10/06/2016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E0650-0F27-4543-B7DA-38C7E1213A5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8027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50AD0-9EB0-4C89-AD4E-6EA40FE39764}" type="datetimeFigureOut">
              <a:rPr lang="it-IT" smtClean="0"/>
              <a:t>10/06/2016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E0650-0F27-4543-B7DA-38C7E1213A5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0725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50AD0-9EB0-4C89-AD4E-6EA40FE39764}" type="datetimeFigureOut">
              <a:rPr lang="it-IT" smtClean="0"/>
              <a:t>10/06/2016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E0650-0F27-4543-B7DA-38C7E1213A5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217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50AD0-9EB0-4C89-AD4E-6EA40FE39764}" type="datetimeFigureOut">
              <a:rPr lang="it-IT" smtClean="0"/>
              <a:t>10/06/2016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E0650-0F27-4543-B7DA-38C7E1213A5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3372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50AD0-9EB0-4C89-AD4E-6EA40FE39764}" type="datetimeFigureOut">
              <a:rPr lang="it-IT" smtClean="0"/>
              <a:t>10/06/2016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E0650-0F27-4543-B7DA-38C7E1213A5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0431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50AD0-9EB0-4C89-AD4E-6EA40FE39764}" type="datetimeFigureOut">
              <a:rPr lang="it-IT" smtClean="0"/>
              <a:t>10/06/2016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E0650-0F27-4543-B7DA-38C7E1213A5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5880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50AD0-9EB0-4C89-AD4E-6EA40FE39764}" type="datetimeFigureOut">
              <a:rPr lang="it-IT" smtClean="0"/>
              <a:t>10/06/2016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32E0650-0F27-4543-B7DA-38C7E1213A5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8405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jpg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9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39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image" Target="../media/image6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jpeg"/><Relationship Id="rId4" Type="http://schemas.openxmlformats.org/officeDocument/2006/relationships/image" Target="../media/image4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3128211"/>
            <a:ext cx="9144000" cy="1540439"/>
          </a:xfrm>
        </p:spPr>
        <p:txBody>
          <a:bodyPr>
            <a:noAutofit/>
          </a:bodyPr>
          <a:lstStyle/>
          <a:p>
            <a:pPr algn="ctr"/>
            <a:r>
              <a:rPr lang="it-IT" sz="8000" b="1" dirty="0" err="1">
                <a:solidFill>
                  <a:schemeClr val="tx1"/>
                </a:solidFill>
              </a:rPr>
              <a:t>Hackability@Polito</a:t>
            </a:r>
            <a:endParaRPr lang="it-IT" sz="8800" b="1" dirty="0">
              <a:solidFill>
                <a:schemeClr val="tx1"/>
              </a:solidFill>
            </a:endParaRPr>
          </a:p>
        </p:txBody>
      </p:sp>
      <p:sp>
        <p:nvSpPr>
          <p:cNvPr id="8" name="Sottotitolo 7"/>
          <p:cNvSpPr>
            <a:spLocks noGrp="1"/>
          </p:cNvSpPr>
          <p:nvPr>
            <p:ph type="subTitle" idx="1"/>
          </p:nvPr>
        </p:nvSpPr>
        <p:spPr>
          <a:xfrm>
            <a:off x="2433506" y="4739497"/>
            <a:ext cx="4276987" cy="1099830"/>
          </a:xfrm>
        </p:spPr>
        <p:txBody>
          <a:bodyPr>
            <a:noAutofit/>
          </a:bodyPr>
          <a:lstStyle/>
          <a:p>
            <a:pPr algn="ctr"/>
            <a:r>
              <a:rPr lang="it-IT" sz="5400" dirty="0"/>
              <a:t>#</a:t>
            </a:r>
            <a:r>
              <a:rPr lang="it-IT" sz="5400" dirty="0">
                <a:solidFill>
                  <a:schemeClr val="tx1"/>
                </a:solidFill>
              </a:rPr>
              <a:t>Martina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093" y="914400"/>
            <a:ext cx="1814397" cy="1814397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73"/>
          <a:stretch/>
        </p:blipFill>
        <p:spPr>
          <a:xfrm>
            <a:off x="4558902" y="914401"/>
            <a:ext cx="4100604" cy="17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52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-395485" y="425263"/>
            <a:ext cx="9143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 smtClean="0"/>
              <a:t>Confronto</a:t>
            </a:r>
            <a:endParaRPr lang="it-IT" sz="3600" b="1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263317" y="1335864"/>
            <a:ext cx="3913197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i="1" dirty="0"/>
              <a:t>Soluzione 1</a:t>
            </a:r>
            <a:r>
              <a:rPr lang="it-IT" sz="2800" dirty="0"/>
              <a:t>:</a:t>
            </a:r>
          </a:p>
          <a:p>
            <a:endParaRPr lang="it-IT" sz="28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2800" dirty="0" smtClean="0"/>
              <a:t>Minore ingombro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2800" dirty="0" smtClean="0"/>
              <a:t>Maggiore solidità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2800" dirty="0" smtClean="0"/>
              <a:t>Maggiore funzionalità</a:t>
            </a:r>
            <a:endParaRPr lang="it-IT" sz="28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2800" dirty="0" smtClean="0"/>
              <a:t>Minore attrito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2800" dirty="0" smtClean="0"/>
              <a:t>Ripiegabile</a:t>
            </a:r>
            <a:endParaRPr lang="it-IT" sz="28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2800" dirty="0"/>
              <a:t>Maggiore affidabilità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2800" dirty="0"/>
              <a:t>Facile </a:t>
            </a:r>
            <a:r>
              <a:rPr lang="it-IT" sz="2800" dirty="0" smtClean="0"/>
              <a:t>manutenzione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2800" dirty="0"/>
              <a:t>Difficile calibrazione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it-IT" sz="280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it-IT" sz="240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4462818" y="1416804"/>
            <a:ext cx="428569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i="1" dirty="0"/>
              <a:t>Soluzione 2</a:t>
            </a:r>
            <a:r>
              <a:rPr lang="it-IT" sz="2800" dirty="0" smtClean="0"/>
              <a:t>:</a:t>
            </a:r>
          </a:p>
          <a:p>
            <a:endParaRPr lang="it-IT" sz="28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2800" dirty="0" smtClean="0"/>
              <a:t>Minor tempo e maggiore semplicità assemblaggio</a:t>
            </a:r>
            <a:endParaRPr lang="it-IT" sz="28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2800" dirty="0" smtClean="0"/>
              <a:t>Contrappeso agevolmente inseribile</a:t>
            </a:r>
            <a:endParaRPr lang="it-IT" sz="28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2800" dirty="0" smtClean="0"/>
              <a:t>Presidio medico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2800" dirty="0"/>
              <a:t>Possibili oscillazioni </a:t>
            </a:r>
            <a:r>
              <a:rPr lang="it-IT" sz="2800" dirty="0" smtClean="0"/>
              <a:t>incontrollate</a:t>
            </a:r>
            <a:endParaRPr lang="it-IT" sz="28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2800" dirty="0" smtClean="0"/>
              <a:t>Minor campo di lavoro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it-IT" sz="2800" dirty="0"/>
          </a:p>
        </p:txBody>
      </p:sp>
      <p:cxnSp>
        <p:nvCxnSpPr>
          <p:cNvPr id="6" name="Connettore 1 5"/>
          <p:cNvCxnSpPr/>
          <p:nvPr/>
        </p:nvCxnSpPr>
        <p:spPr>
          <a:xfrm>
            <a:off x="4176514" y="1495259"/>
            <a:ext cx="44761" cy="47835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/>
          <p:cNvSpPr/>
          <p:nvPr/>
        </p:nvSpPr>
        <p:spPr>
          <a:xfrm>
            <a:off x="7090011" y="471699"/>
            <a:ext cx="1770797" cy="903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318" y="560829"/>
            <a:ext cx="654623" cy="654623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43"/>
          <a:stretch/>
        </p:blipFill>
        <p:spPr>
          <a:xfrm>
            <a:off x="8051943" y="513337"/>
            <a:ext cx="739043" cy="70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7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602935" y="384455"/>
            <a:ext cx="42465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/>
              <a:t>La carrozzina</a:t>
            </a:r>
          </a:p>
        </p:txBody>
      </p:sp>
      <p:sp>
        <p:nvSpPr>
          <p:cNvPr id="8" name="Rettangolo 7"/>
          <p:cNvSpPr/>
          <p:nvPr/>
        </p:nvSpPr>
        <p:spPr>
          <a:xfrm>
            <a:off x="7090011" y="471699"/>
            <a:ext cx="1770797" cy="903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318" y="560829"/>
            <a:ext cx="654623" cy="654623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43"/>
          <a:stretch/>
        </p:blipFill>
        <p:spPr>
          <a:xfrm>
            <a:off x="8051943" y="513337"/>
            <a:ext cx="739043" cy="702115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0" r="12758"/>
          <a:stretch/>
        </p:blipFill>
        <p:spPr>
          <a:xfrm>
            <a:off x="0" y="1375166"/>
            <a:ext cx="4600166" cy="4425132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9" r="6828"/>
          <a:stretch/>
        </p:blipFill>
        <p:spPr>
          <a:xfrm>
            <a:off x="4408226" y="1375166"/>
            <a:ext cx="4735773" cy="442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3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709684" y="300251"/>
            <a:ext cx="50496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 smtClean="0"/>
              <a:t>Le slitte</a:t>
            </a:r>
            <a:endParaRPr lang="it-IT" sz="4800" b="1" dirty="0"/>
          </a:p>
        </p:txBody>
      </p:sp>
      <p:sp>
        <p:nvSpPr>
          <p:cNvPr id="3" name="Rettangolo 2"/>
          <p:cNvSpPr/>
          <p:nvPr/>
        </p:nvSpPr>
        <p:spPr>
          <a:xfrm>
            <a:off x="7090011" y="471699"/>
            <a:ext cx="1770797" cy="903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318" y="560829"/>
            <a:ext cx="654623" cy="654623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43"/>
          <a:stretch/>
        </p:blipFill>
        <p:spPr>
          <a:xfrm>
            <a:off x="8051943" y="513337"/>
            <a:ext cx="739043" cy="702115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53" y="1375166"/>
            <a:ext cx="7710985" cy="513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4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17"/>
          <a:stretch/>
        </p:blipFill>
        <p:spPr>
          <a:xfrm>
            <a:off x="135603" y="1565020"/>
            <a:ext cx="8920688" cy="4508234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34071" y="337570"/>
            <a:ext cx="6048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/>
              <a:t>Soluzione definitiva</a:t>
            </a:r>
          </a:p>
        </p:txBody>
      </p:sp>
      <p:sp>
        <p:nvSpPr>
          <p:cNvPr id="10" name="Rettangolo 9"/>
          <p:cNvSpPr/>
          <p:nvPr/>
        </p:nvSpPr>
        <p:spPr>
          <a:xfrm>
            <a:off x="730147" y="2919548"/>
            <a:ext cx="1298846" cy="572680"/>
          </a:xfrm>
          <a:prstGeom prst="rect">
            <a:avLst/>
          </a:prstGeom>
          <a:ln w="25400">
            <a:solidFill>
              <a:srgbClr val="F9800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700" dirty="0">
                <a:solidFill>
                  <a:srgbClr val="F98007"/>
                </a:solidFill>
              </a:rPr>
              <a:t>Molla</a:t>
            </a:r>
          </a:p>
        </p:txBody>
      </p:sp>
      <p:cxnSp>
        <p:nvCxnSpPr>
          <p:cNvPr id="13" name="Connettore 1 12"/>
          <p:cNvCxnSpPr>
            <a:endCxn id="17" idx="6"/>
          </p:cNvCxnSpPr>
          <p:nvPr/>
        </p:nvCxnSpPr>
        <p:spPr>
          <a:xfrm>
            <a:off x="1999253" y="3191296"/>
            <a:ext cx="1395948" cy="300932"/>
          </a:xfrm>
          <a:prstGeom prst="line">
            <a:avLst/>
          </a:prstGeom>
          <a:ln w="25400">
            <a:solidFill>
              <a:srgbClr val="F98007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e 16"/>
          <p:cNvSpPr/>
          <p:nvPr/>
        </p:nvSpPr>
        <p:spPr>
          <a:xfrm>
            <a:off x="3316287" y="3451550"/>
            <a:ext cx="78914" cy="81356"/>
          </a:xfrm>
          <a:prstGeom prst="ellipse">
            <a:avLst/>
          </a:prstGeom>
          <a:solidFill>
            <a:srgbClr val="F9800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19" name="Rettangolo 18"/>
          <p:cNvSpPr/>
          <p:nvPr/>
        </p:nvSpPr>
        <p:spPr>
          <a:xfrm>
            <a:off x="3645161" y="4384982"/>
            <a:ext cx="2857601" cy="819815"/>
          </a:xfrm>
          <a:prstGeom prst="rect">
            <a:avLst/>
          </a:prstGeom>
          <a:noFill/>
          <a:ln w="25400">
            <a:solidFill>
              <a:srgbClr val="00CC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rgbClr val="00CC00"/>
                </a:solidFill>
              </a:rPr>
              <a:t>Braccio Telescopico</a:t>
            </a:r>
            <a:endParaRPr lang="it-IT" sz="1400" dirty="0">
              <a:solidFill>
                <a:srgbClr val="00CC00"/>
              </a:solidFill>
            </a:endParaRPr>
          </a:p>
        </p:txBody>
      </p:sp>
      <p:cxnSp>
        <p:nvCxnSpPr>
          <p:cNvPr id="22" name="Connettore 1 21"/>
          <p:cNvCxnSpPr>
            <a:stCxn id="20" idx="5"/>
            <a:endCxn id="19" idx="0"/>
          </p:cNvCxnSpPr>
          <p:nvPr/>
        </p:nvCxnSpPr>
        <p:spPr>
          <a:xfrm>
            <a:off x="3852053" y="2666518"/>
            <a:ext cx="1221909" cy="1718464"/>
          </a:xfrm>
          <a:prstGeom prst="line">
            <a:avLst/>
          </a:prstGeom>
          <a:ln w="25400">
            <a:solidFill>
              <a:srgbClr val="00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tangolo 28"/>
          <p:cNvSpPr/>
          <p:nvPr/>
        </p:nvSpPr>
        <p:spPr>
          <a:xfrm>
            <a:off x="300769" y="4208146"/>
            <a:ext cx="1924867" cy="87619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</a:rPr>
              <a:t>Sistema di bloccaggio</a:t>
            </a:r>
            <a:endParaRPr lang="it-IT" sz="1350" dirty="0">
              <a:solidFill>
                <a:schemeClr val="tx1"/>
              </a:solidFill>
            </a:endParaRPr>
          </a:p>
        </p:txBody>
      </p:sp>
      <p:cxnSp>
        <p:nvCxnSpPr>
          <p:cNvPr id="32" name="Connettore 1 31"/>
          <p:cNvCxnSpPr>
            <a:stCxn id="29" idx="3"/>
            <a:endCxn id="30" idx="5"/>
          </p:cNvCxnSpPr>
          <p:nvPr/>
        </p:nvCxnSpPr>
        <p:spPr>
          <a:xfrm>
            <a:off x="2225636" y="4646246"/>
            <a:ext cx="595791" cy="4668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1 56"/>
          <p:cNvCxnSpPr>
            <a:stCxn id="42" idx="5"/>
            <a:endCxn id="60" idx="0"/>
          </p:cNvCxnSpPr>
          <p:nvPr/>
        </p:nvCxnSpPr>
        <p:spPr>
          <a:xfrm>
            <a:off x="6450164" y="2469122"/>
            <a:ext cx="1180764" cy="95022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1 58"/>
          <p:cNvCxnSpPr>
            <a:stCxn id="55" idx="5"/>
            <a:endCxn id="60" idx="0"/>
          </p:cNvCxnSpPr>
          <p:nvPr/>
        </p:nvCxnSpPr>
        <p:spPr>
          <a:xfrm>
            <a:off x="6466507" y="2801509"/>
            <a:ext cx="1164421" cy="61783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ttangolo 59"/>
          <p:cNvSpPr/>
          <p:nvPr/>
        </p:nvSpPr>
        <p:spPr>
          <a:xfrm>
            <a:off x="6502763" y="3419346"/>
            <a:ext cx="2256330" cy="83522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accent1"/>
                </a:solidFill>
              </a:rPr>
              <a:t>Snodo avambraccio</a:t>
            </a:r>
          </a:p>
        </p:txBody>
      </p:sp>
      <p:sp>
        <p:nvSpPr>
          <p:cNvPr id="63" name="Rettangolo 62"/>
          <p:cNvSpPr/>
          <p:nvPr/>
        </p:nvSpPr>
        <p:spPr>
          <a:xfrm>
            <a:off x="640553" y="1736274"/>
            <a:ext cx="2152974" cy="58476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rgbClr val="C00000"/>
                </a:solidFill>
              </a:rPr>
              <a:t>Snodo spalla</a:t>
            </a:r>
            <a:endParaRPr lang="it-IT" sz="1350" dirty="0">
              <a:solidFill>
                <a:srgbClr val="C00000"/>
              </a:solidFill>
            </a:endParaRPr>
          </a:p>
        </p:txBody>
      </p:sp>
      <p:cxnSp>
        <p:nvCxnSpPr>
          <p:cNvPr id="67" name="Connettore 1 66"/>
          <p:cNvCxnSpPr>
            <a:stCxn id="64" idx="6"/>
            <a:endCxn id="63" idx="3"/>
          </p:cNvCxnSpPr>
          <p:nvPr/>
        </p:nvCxnSpPr>
        <p:spPr>
          <a:xfrm flipH="1">
            <a:off x="2793527" y="1764795"/>
            <a:ext cx="1072656" cy="26386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1 68"/>
          <p:cNvCxnSpPr>
            <a:stCxn id="65" idx="5"/>
            <a:endCxn id="63" idx="3"/>
          </p:cNvCxnSpPr>
          <p:nvPr/>
        </p:nvCxnSpPr>
        <p:spPr>
          <a:xfrm flipH="1" flipV="1">
            <a:off x="2793527" y="2028655"/>
            <a:ext cx="2140167" cy="715432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e 19"/>
          <p:cNvSpPr/>
          <p:nvPr/>
        </p:nvSpPr>
        <p:spPr>
          <a:xfrm>
            <a:off x="3784696" y="2597076"/>
            <a:ext cx="78914" cy="81356"/>
          </a:xfrm>
          <a:prstGeom prst="ellipse">
            <a:avLst/>
          </a:prstGeom>
          <a:solidFill>
            <a:srgbClr val="00C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65" name="Ovale 64"/>
          <p:cNvSpPr/>
          <p:nvPr/>
        </p:nvSpPr>
        <p:spPr>
          <a:xfrm>
            <a:off x="4866337" y="2674645"/>
            <a:ext cx="78914" cy="81356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42" name="Ovale 41"/>
          <p:cNvSpPr/>
          <p:nvPr/>
        </p:nvSpPr>
        <p:spPr>
          <a:xfrm>
            <a:off x="6382807" y="2399680"/>
            <a:ext cx="78914" cy="8135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55" name="Ovale 54"/>
          <p:cNvSpPr/>
          <p:nvPr/>
        </p:nvSpPr>
        <p:spPr>
          <a:xfrm>
            <a:off x="6399150" y="2732067"/>
            <a:ext cx="78914" cy="8135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0" name="Ovale 29"/>
          <p:cNvSpPr/>
          <p:nvPr/>
        </p:nvSpPr>
        <p:spPr>
          <a:xfrm>
            <a:off x="2754070" y="5043667"/>
            <a:ext cx="78914" cy="81356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64" name="Ovale 63"/>
          <p:cNvSpPr/>
          <p:nvPr/>
        </p:nvSpPr>
        <p:spPr>
          <a:xfrm>
            <a:off x="3787269" y="1724117"/>
            <a:ext cx="78914" cy="81356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6" name="Rettangolo 25"/>
          <p:cNvSpPr/>
          <p:nvPr/>
        </p:nvSpPr>
        <p:spPr>
          <a:xfrm>
            <a:off x="7090011" y="471699"/>
            <a:ext cx="1770797" cy="903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pic>
        <p:nvPicPr>
          <p:cNvPr id="27" name="Immagin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318" y="560829"/>
            <a:ext cx="654623" cy="654623"/>
          </a:xfrm>
          <a:prstGeom prst="rect">
            <a:avLst/>
          </a:prstGeom>
        </p:spPr>
      </p:pic>
      <p:pic>
        <p:nvPicPr>
          <p:cNvPr id="28" name="Immagine 2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43"/>
          <a:stretch/>
        </p:blipFill>
        <p:spPr>
          <a:xfrm>
            <a:off x="8051943" y="513337"/>
            <a:ext cx="739043" cy="70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22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  <p:bldP spid="19" grpId="0" animBg="1"/>
      <p:bldP spid="29" grpId="0" animBg="1"/>
      <p:bldP spid="60" grpId="0" animBg="1"/>
      <p:bldP spid="63" grpId="0" animBg="1"/>
      <p:bldP spid="20" grpId="0" animBg="1"/>
      <p:bldP spid="65" grpId="0" animBg="1"/>
      <p:bldP spid="42" grpId="0" animBg="1"/>
      <p:bldP spid="55" grpId="0" animBg="1"/>
      <p:bldP spid="30" grpId="0" animBg="1"/>
      <p:bldP spid="6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5" b="4560"/>
          <a:stretch/>
        </p:blipFill>
        <p:spPr>
          <a:xfrm rot="5400000">
            <a:off x="2588646" y="3843060"/>
            <a:ext cx="1824766" cy="2837078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92" r="23771"/>
          <a:stretch/>
        </p:blipFill>
        <p:spPr>
          <a:xfrm rot="16200000">
            <a:off x="149676" y="4215926"/>
            <a:ext cx="1986992" cy="1929117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1" r="4130"/>
          <a:stretch/>
        </p:blipFill>
        <p:spPr>
          <a:xfrm rot="5400000">
            <a:off x="1483203" y="453584"/>
            <a:ext cx="2591042" cy="5200224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378725" y="448895"/>
            <a:ext cx="49848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/>
              <a:t>Primo prototipo</a:t>
            </a:r>
          </a:p>
        </p:txBody>
      </p:sp>
      <p:pic>
        <p:nvPicPr>
          <p:cNvPr id="11" name="VID-20160510-WA000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18791" y="1758175"/>
            <a:ext cx="3969657" cy="4415807"/>
          </a:xfrm>
          <a:prstGeom prst="rect">
            <a:avLst/>
          </a:prstGeom>
        </p:spPr>
      </p:pic>
      <p:sp>
        <p:nvSpPr>
          <p:cNvPr id="13" name="Rettangolo 12"/>
          <p:cNvSpPr/>
          <p:nvPr/>
        </p:nvSpPr>
        <p:spPr>
          <a:xfrm>
            <a:off x="7090011" y="471699"/>
            <a:ext cx="1770797" cy="903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318" y="560829"/>
            <a:ext cx="654623" cy="654623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43"/>
          <a:stretch/>
        </p:blipFill>
        <p:spPr>
          <a:xfrm>
            <a:off x="8051943" y="513337"/>
            <a:ext cx="739043" cy="70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48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85655" y="471699"/>
            <a:ext cx="65572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/>
              <a:t>Materiale utilizzato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179506" y="1689665"/>
            <a:ext cx="3483862" cy="4755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2800" dirty="0"/>
              <a:t>Barrette forate in ferro zincato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2800" dirty="0"/>
              <a:t>Cuscinetti a rullini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2800" dirty="0"/>
              <a:t>Barre di alluminio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2800" dirty="0"/>
              <a:t>Bulloni, viti, dadi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2800" dirty="0"/>
              <a:t>Molle a trazione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2800" dirty="0"/>
              <a:t>Stampa 3D braccioli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2800" dirty="0"/>
              <a:t>Stoffa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2800" dirty="0"/>
              <a:t>Gommapiuma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it-IT" sz="280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it-IT" sz="2300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368" y="3695808"/>
            <a:ext cx="2858819" cy="189512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1" r="6366"/>
          <a:stretch/>
        </p:blipFill>
        <p:spPr>
          <a:xfrm>
            <a:off x="6490475" y="3792658"/>
            <a:ext cx="2653525" cy="1798270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368" y="2034177"/>
            <a:ext cx="3149767" cy="1771744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2" r="41261" b="10602"/>
          <a:stretch/>
        </p:blipFill>
        <p:spPr>
          <a:xfrm>
            <a:off x="6682838" y="2003663"/>
            <a:ext cx="2461162" cy="1788995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7090011" y="471699"/>
            <a:ext cx="1770797" cy="903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318" y="560829"/>
            <a:ext cx="654623" cy="654623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43"/>
          <a:stretch/>
        </p:blipFill>
        <p:spPr>
          <a:xfrm>
            <a:off x="8051943" y="513337"/>
            <a:ext cx="739043" cy="70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2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12589" y="256906"/>
            <a:ext cx="77183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/>
              <a:t>Costruzione supporto meccanico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212589" y="2447321"/>
            <a:ext cx="310852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800" dirty="0"/>
              <a:t>Acquisto materiale grezzo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800" dirty="0"/>
              <a:t>Misura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800" dirty="0"/>
              <a:t>Taglio pezzi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800" dirty="0"/>
              <a:t>Levigatura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800" dirty="0"/>
              <a:t>Assemblaggio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800" dirty="0"/>
              <a:t>Verniciatura</a:t>
            </a:r>
          </a:p>
        </p:txBody>
      </p:sp>
      <p:sp>
        <p:nvSpPr>
          <p:cNvPr id="9" name="Rettangolo 8"/>
          <p:cNvSpPr/>
          <p:nvPr/>
        </p:nvSpPr>
        <p:spPr>
          <a:xfrm>
            <a:off x="7090011" y="471699"/>
            <a:ext cx="1770797" cy="903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318" y="560829"/>
            <a:ext cx="654623" cy="654623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43"/>
          <a:stretch/>
        </p:blipFill>
        <p:spPr>
          <a:xfrm>
            <a:off x="8051943" y="513337"/>
            <a:ext cx="739043" cy="702115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065" y="2041358"/>
            <a:ext cx="5630618" cy="422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68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7" t="15920"/>
          <a:stretch/>
        </p:blipFill>
        <p:spPr>
          <a:xfrm>
            <a:off x="477671" y="518614"/>
            <a:ext cx="8366078" cy="576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22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1899"/>
            <a:ext cx="4527602" cy="4527602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6" r="7727"/>
          <a:stretch/>
        </p:blipFill>
        <p:spPr>
          <a:xfrm>
            <a:off x="4486802" y="1201899"/>
            <a:ext cx="4657199" cy="452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5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3" b="10909"/>
          <a:stretch/>
        </p:blipFill>
        <p:spPr>
          <a:xfrm>
            <a:off x="4039739" y="603369"/>
            <a:ext cx="4660347" cy="564782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29" y="603369"/>
            <a:ext cx="3211710" cy="5709707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7701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7090011" y="471699"/>
            <a:ext cx="1770797" cy="903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5" name="CasellaDiTesto 4"/>
          <p:cNvSpPr txBox="1"/>
          <p:nvPr/>
        </p:nvSpPr>
        <p:spPr>
          <a:xfrm>
            <a:off x="4436317" y="3007227"/>
            <a:ext cx="3985147" cy="2885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it-IT" sz="2800" dirty="0"/>
              <a:t>Luca </a:t>
            </a:r>
            <a:r>
              <a:rPr lang="it-IT" sz="2800" dirty="0" err="1"/>
              <a:t>Rabezzana</a:t>
            </a:r>
            <a:r>
              <a:rPr lang="it-IT" sz="2800" dirty="0"/>
              <a:t> (Team Leader)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it-IT" sz="2800" dirty="0"/>
              <a:t>Giorgia </a:t>
            </a:r>
            <a:r>
              <a:rPr lang="it-IT" sz="2800" dirty="0" err="1"/>
              <a:t>Crida</a:t>
            </a:r>
            <a:endParaRPr lang="it-IT" sz="2800" dirty="0"/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it-IT" sz="2800" dirty="0"/>
              <a:t>Anisia Lauditi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it-IT" sz="2800" dirty="0"/>
              <a:t>Diego </a:t>
            </a:r>
            <a:r>
              <a:rPr lang="it-IT" sz="2800" dirty="0" err="1"/>
              <a:t>Gibello</a:t>
            </a:r>
            <a:r>
              <a:rPr lang="it-IT" sz="2800" dirty="0"/>
              <a:t> Foglio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it-IT" sz="2800" dirty="0"/>
              <a:t>Maurizio </a:t>
            </a:r>
            <a:r>
              <a:rPr lang="it-IT" sz="2800" dirty="0" err="1"/>
              <a:t>Contu</a:t>
            </a:r>
            <a:endParaRPr lang="it-IT" sz="2800" dirty="0"/>
          </a:p>
          <a:p>
            <a:endParaRPr lang="it-IT" sz="1350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68" y="3187168"/>
            <a:ext cx="3919697" cy="2613131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4222565" y="1485411"/>
            <a:ext cx="50053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/>
              <a:t>Membri del </a:t>
            </a:r>
            <a:endParaRPr lang="it-IT" sz="4400" b="1" dirty="0" smtClean="0"/>
          </a:p>
          <a:p>
            <a:r>
              <a:rPr lang="it-IT" sz="4400" b="1" dirty="0" smtClean="0"/>
              <a:t>Team</a:t>
            </a:r>
            <a:r>
              <a:rPr lang="it-IT" sz="4400" b="1" dirty="0"/>
              <a:t>: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0" t="10547" r="2876" b="8017"/>
          <a:stretch/>
        </p:blipFill>
        <p:spPr>
          <a:xfrm rot="16200000">
            <a:off x="1045026" y="254131"/>
            <a:ext cx="2424800" cy="3909112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318" y="560829"/>
            <a:ext cx="654623" cy="654623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43"/>
          <a:stretch/>
        </p:blipFill>
        <p:spPr>
          <a:xfrm>
            <a:off x="8051943" y="513337"/>
            <a:ext cx="739043" cy="70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35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72719" y="448895"/>
            <a:ext cx="81204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/>
              <a:t>Problemi di realizzazione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172719" y="1808968"/>
            <a:ext cx="349602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2800" dirty="0"/>
              <a:t>Passaggio da teoria a pratica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2800" dirty="0"/>
              <a:t>Problemi di torsione e momento flettente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2800" dirty="0"/>
              <a:t>Peso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2800" dirty="0"/>
              <a:t>Molle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2800" dirty="0"/>
              <a:t>Parallelogramma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2800" dirty="0"/>
              <a:t>Ingombro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1" r="34409" b="2556"/>
          <a:stretch/>
        </p:blipFill>
        <p:spPr>
          <a:xfrm>
            <a:off x="3934339" y="1808968"/>
            <a:ext cx="4926469" cy="3997709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7090011" y="471699"/>
            <a:ext cx="1770797" cy="903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318" y="560829"/>
            <a:ext cx="654623" cy="654623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43"/>
          <a:stretch/>
        </p:blipFill>
        <p:spPr>
          <a:xfrm>
            <a:off x="8051943" y="513337"/>
            <a:ext cx="739043" cy="70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9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4" r="19111"/>
          <a:stretch/>
        </p:blipFill>
        <p:spPr>
          <a:xfrm>
            <a:off x="3737811" y="1904016"/>
            <a:ext cx="2833212" cy="4153424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237840" y="138602"/>
            <a:ext cx="6505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/>
              <a:t>Costruzione supporti braccio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171971" y="1888516"/>
            <a:ext cx="3565840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800" dirty="0"/>
              <a:t>AutoCAD 2017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800" dirty="0" err="1"/>
              <a:t>SolidWorks</a:t>
            </a:r>
            <a:endParaRPr lang="it-IT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800" dirty="0"/>
              <a:t>Stampaggio in PLA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800" dirty="0"/>
              <a:t>Appoggio in stoffa e gommapiuma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1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5" r="11728"/>
          <a:stretch/>
        </p:blipFill>
        <p:spPr>
          <a:xfrm>
            <a:off x="6259927" y="1904017"/>
            <a:ext cx="2784478" cy="2332608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7090011" y="471699"/>
            <a:ext cx="1770797" cy="903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318" y="560829"/>
            <a:ext cx="654623" cy="654623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43"/>
          <a:stretch/>
        </p:blipFill>
        <p:spPr>
          <a:xfrm>
            <a:off x="8051943" y="513337"/>
            <a:ext cx="739043" cy="702115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6" t="3127" r="20460" b="15529"/>
          <a:stretch/>
        </p:blipFill>
        <p:spPr>
          <a:xfrm>
            <a:off x="6259927" y="4236626"/>
            <a:ext cx="2788539" cy="2221068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0" t="42784" r="29598" b="15526"/>
          <a:stretch/>
        </p:blipFill>
        <p:spPr>
          <a:xfrm>
            <a:off x="592161" y="4478769"/>
            <a:ext cx="3145650" cy="1978926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3737811" y="6057440"/>
            <a:ext cx="2522116" cy="400255"/>
          </a:xfrm>
          <a:prstGeom prst="rect">
            <a:avLst/>
          </a:prstGeom>
          <a:solidFill>
            <a:srgbClr val="2128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156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81479" y="384455"/>
            <a:ext cx="4599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/>
              <a:t>Prossimi passi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381479" y="1619970"/>
            <a:ext cx="44011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800" dirty="0"/>
              <a:t>Sistema telescopico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800" dirty="0"/>
              <a:t>Alleggerimento struttura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800" dirty="0"/>
              <a:t>Copertura parallelogramma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800" dirty="0"/>
              <a:t>Motorizzazione</a:t>
            </a:r>
            <a:endParaRPr lang="it-IT" sz="2400" dirty="0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070" y="2009063"/>
            <a:ext cx="4425337" cy="2489252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482" y="4498315"/>
            <a:ext cx="3287925" cy="1849457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107" y="4498315"/>
            <a:ext cx="3287925" cy="1849458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79" y="4498315"/>
            <a:ext cx="2778295" cy="1849457"/>
          </a:xfrm>
          <a:prstGeom prst="rect">
            <a:avLst/>
          </a:prstGeom>
        </p:spPr>
      </p:pic>
      <p:sp>
        <p:nvSpPr>
          <p:cNvPr id="11" name="Rettangolo 10"/>
          <p:cNvSpPr/>
          <p:nvPr/>
        </p:nvSpPr>
        <p:spPr>
          <a:xfrm>
            <a:off x="7090011" y="471699"/>
            <a:ext cx="1770797" cy="903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318" y="560829"/>
            <a:ext cx="654623" cy="654623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43"/>
          <a:stretch/>
        </p:blipFill>
        <p:spPr>
          <a:xfrm>
            <a:off x="8051943" y="513337"/>
            <a:ext cx="739043" cy="70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0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87585" y="471699"/>
            <a:ext cx="5515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 smtClean="0"/>
              <a:t>Stato </a:t>
            </a:r>
            <a:r>
              <a:rPr lang="it-IT" sz="4800" b="1" dirty="0"/>
              <a:t>dell’arte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184245" y="2129900"/>
            <a:ext cx="861856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800" dirty="0"/>
              <a:t>http://www.saebo.com/saebomas/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800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800" u="sng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800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800" dirty="0"/>
              <a:t>https://www.researchgate.net/publication/6236756_Design_and_Testing_of_a_Functional_Arm_Orthosis_in_Patients_With_Neuromuscular_Diseases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u="sng" dirty="0"/>
          </a:p>
        </p:txBody>
      </p:sp>
      <p:sp>
        <p:nvSpPr>
          <p:cNvPr id="7" name="Rettangolo 6"/>
          <p:cNvSpPr/>
          <p:nvPr/>
        </p:nvSpPr>
        <p:spPr>
          <a:xfrm>
            <a:off x="7090011" y="471699"/>
            <a:ext cx="1770797" cy="903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318" y="560829"/>
            <a:ext cx="654623" cy="654623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43"/>
          <a:stretch/>
        </p:blipFill>
        <p:spPr>
          <a:xfrm>
            <a:off x="8051943" y="513337"/>
            <a:ext cx="739043" cy="70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56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428528" y="221004"/>
            <a:ext cx="70367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 smtClean="0"/>
              <a:t>Partecipazione </a:t>
            </a:r>
          </a:p>
          <a:p>
            <a:r>
              <a:rPr lang="it-IT" sz="4400" b="1" dirty="0" smtClean="0"/>
              <a:t>Torino Mini-Maker </a:t>
            </a:r>
            <a:r>
              <a:rPr lang="it-IT" sz="4400" b="1" dirty="0" err="1" smtClean="0"/>
              <a:t>Faire</a:t>
            </a:r>
            <a:endParaRPr lang="it-IT" sz="4400" b="1" dirty="0"/>
          </a:p>
        </p:txBody>
      </p:sp>
      <p:sp>
        <p:nvSpPr>
          <p:cNvPr id="7" name="Rettangolo 6"/>
          <p:cNvSpPr/>
          <p:nvPr/>
        </p:nvSpPr>
        <p:spPr>
          <a:xfrm>
            <a:off x="7090011" y="471699"/>
            <a:ext cx="1770797" cy="903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318" y="560829"/>
            <a:ext cx="654623" cy="654623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43"/>
          <a:stretch/>
        </p:blipFill>
        <p:spPr>
          <a:xfrm>
            <a:off x="8051943" y="513337"/>
            <a:ext cx="739043" cy="702115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51" y="1938023"/>
            <a:ext cx="5617429" cy="421096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971" y="1938023"/>
            <a:ext cx="4076076" cy="3057057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9305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06" y="573872"/>
            <a:ext cx="2338827" cy="2338827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73"/>
          <a:stretch/>
        </p:blipFill>
        <p:spPr>
          <a:xfrm>
            <a:off x="1655704" y="3185160"/>
            <a:ext cx="5910653" cy="251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2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252600" y="274096"/>
            <a:ext cx="42376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/>
              <a:t>Martina</a:t>
            </a:r>
            <a:endParaRPr lang="it-IT" sz="4050" b="1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3" t="19105" b="7010"/>
          <a:stretch/>
        </p:blipFill>
        <p:spPr>
          <a:xfrm>
            <a:off x="0" y="1375166"/>
            <a:ext cx="4047168" cy="5143433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5" t="28490" r="15832"/>
          <a:stretch/>
        </p:blipFill>
        <p:spPr>
          <a:xfrm>
            <a:off x="4024102" y="1828800"/>
            <a:ext cx="5119899" cy="3966092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7090011" y="471699"/>
            <a:ext cx="1770797" cy="903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318" y="560829"/>
            <a:ext cx="654623" cy="654623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43"/>
          <a:stretch/>
        </p:blipFill>
        <p:spPr>
          <a:xfrm>
            <a:off x="8051943" y="513337"/>
            <a:ext cx="739043" cy="70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28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400785" y="384455"/>
            <a:ext cx="4780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/>
              <a:t>SMA 1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163773" y="1464296"/>
            <a:ext cx="743985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3200" dirty="0"/>
              <a:t>Descrizione generale: malattia neurodegenerativa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3200" dirty="0"/>
              <a:t>Difficoltà di compiere i normali processi fisiologici: respirazione e deglutizione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3200" dirty="0"/>
              <a:t>Ipostenia dei muscoli prossimali degli arti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3200" dirty="0"/>
              <a:t>Impossibilità di compiere azioni quotidiane e/o svago autonomamente</a:t>
            </a:r>
          </a:p>
          <a:p>
            <a:pPr lvl="5"/>
            <a:endParaRPr lang="it-IT" sz="2000" dirty="0"/>
          </a:p>
        </p:txBody>
      </p:sp>
      <p:sp>
        <p:nvSpPr>
          <p:cNvPr id="7" name="Rettangolo 6"/>
          <p:cNvSpPr/>
          <p:nvPr/>
        </p:nvSpPr>
        <p:spPr>
          <a:xfrm>
            <a:off x="7090011" y="471699"/>
            <a:ext cx="1770797" cy="903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318" y="560829"/>
            <a:ext cx="654623" cy="654623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43"/>
          <a:stretch/>
        </p:blipFill>
        <p:spPr>
          <a:xfrm>
            <a:off x="8051943" y="513337"/>
            <a:ext cx="739043" cy="70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9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349844" y="378482"/>
            <a:ext cx="2825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/>
              <a:t>Obiettivi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349844" y="1464296"/>
            <a:ext cx="725378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2800" dirty="0"/>
              <a:t>Interagire autonomamente con oggetti leggeri poggiati su un piano di </a:t>
            </a:r>
            <a:r>
              <a:rPr lang="it-IT" sz="2800" dirty="0" smtClean="0"/>
              <a:t>lavoro</a:t>
            </a:r>
          </a:p>
          <a:p>
            <a:r>
              <a:rPr lang="it-IT" sz="2800" dirty="0" smtClean="0"/>
              <a:t>  (</a:t>
            </a:r>
            <a:r>
              <a:rPr lang="it-IT" sz="2800" dirty="0"/>
              <a:t>es. pedine nei giochi da tavolo)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2800" dirty="0"/>
              <a:t>Sostituzione del lavoro isometrico dei muscoli della spalla e parziale recupero dei movimenti flesso estensori dell’avambraccio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2800" dirty="0"/>
              <a:t>Supporto leggero e poco ingombrante da agganciare alla carrozzina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2800" dirty="0"/>
              <a:t>Facile sostituzione dei pezzi meccanici usurati</a:t>
            </a:r>
          </a:p>
        </p:txBody>
      </p:sp>
      <p:sp>
        <p:nvSpPr>
          <p:cNvPr id="8" name="Rettangolo 7"/>
          <p:cNvSpPr/>
          <p:nvPr/>
        </p:nvSpPr>
        <p:spPr>
          <a:xfrm>
            <a:off x="7090011" y="471699"/>
            <a:ext cx="1770797" cy="903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318" y="560829"/>
            <a:ext cx="654623" cy="654623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43"/>
          <a:stretch/>
        </p:blipFill>
        <p:spPr>
          <a:xfrm>
            <a:off x="8051943" y="513337"/>
            <a:ext cx="739043" cy="70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40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8709" y="339446"/>
            <a:ext cx="7886700" cy="876006"/>
          </a:xfrm>
        </p:spPr>
        <p:txBody>
          <a:bodyPr>
            <a:normAutofit/>
          </a:bodyPr>
          <a:lstStyle/>
          <a:p>
            <a:r>
              <a:rPr lang="it-IT" sz="4800" b="1" dirty="0">
                <a:solidFill>
                  <a:schemeClr val="tx1"/>
                </a:solidFill>
                <a:latin typeface="+mn-lt"/>
              </a:rPr>
              <a:t>Prime idee</a:t>
            </a:r>
          </a:p>
        </p:txBody>
      </p:sp>
      <p:pic>
        <p:nvPicPr>
          <p:cNvPr id="10" name="Segnaposto contenuto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978"/>
          <a:stretch/>
        </p:blipFill>
        <p:spPr>
          <a:xfrm>
            <a:off x="12794" y="1572126"/>
            <a:ext cx="3614449" cy="2390274"/>
          </a:xfr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01257" y="3161143"/>
            <a:ext cx="2060375" cy="3662889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3" t="8335" r="3225" b="21737"/>
          <a:stretch/>
        </p:blipFill>
        <p:spPr>
          <a:xfrm>
            <a:off x="3646108" y="1572127"/>
            <a:ext cx="3059491" cy="4453778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3" t="24294" r="12565" b="1038"/>
          <a:stretch/>
        </p:blipFill>
        <p:spPr>
          <a:xfrm>
            <a:off x="6672037" y="1572125"/>
            <a:ext cx="2471963" cy="4490605"/>
          </a:xfrm>
          <a:prstGeom prst="rect">
            <a:avLst/>
          </a:prstGeom>
        </p:spPr>
      </p:pic>
      <p:sp>
        <p:nvSpPr>
          <p:cNvPr id="14" name="Rettangolo 13"/>
          <p:cNvSpPr/>
          <p:nvPr/>
        </p:nvSpPr>
        <p:spPr>
          <a:xfrm>
            <a:off x="7090011" y="471699"/>
            <a:ext cx="1770797" cy="903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pic>
        <p:nvPicPr>
          <p:cNvPr id="15" name="Immagin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318" y="560829"/>
            <a:ext cx="654623" cy="654623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43"/>
          <a:stretch/>
        </p:blipFill>
        <p:spPr>
          <a:xfrm>
            <a:off x="8051943" y="513337"/>
            <a:ext cx="739043" cy="70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5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178843" y="226420"/>
            <a:ext cx="69764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/>
              <a:t>Soluzione 1</a:t>
            </a:r>
            <a:r>
              <a:rPr lang="it-IT" sz="4000" dirty="0"/>
              <a:t>: supporto di </a:t>
            </a:r>
            <a:r>
              <a:rPr lang="it-IT" sz="4000" dirty="0" smtClean="0"/>
              <a:t>    sostegno </a:t>
            </a:r>
            <a:endParaRPr lang="it-IT" sz="4000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564" y="1464295"/>
            <a:ext cx="5195951" cy="4252155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3" b="13072"/>
          <a:stretch/>
        </p:blipFill>
        <p:spPr>
          <a:xfrm>
            <a:off x="6669102" y="3605660"/>
            <a:ext cx="2121884" cy="2880670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178843" y="2046145"/>
            <a:ext cx="3318336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2800" dirty="0"/>
              <a:t>Aggancio alla slitta inferiore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2800" dirty="0"/>
              <a:t>Parallelogramma con molla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2800" dirty="0"/>
              <a:t>Triplo snodo con 4 gradi di libertà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2800" dirty="0"/>
              <a:t>Riduzione degli attriti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2800" dirty="0"/>
              <a:t>Ripiegabile sul lato</a:t>
            </a:r>
          </a:p>
          <a:p>
            <a:endParaRPr lang="it-IT" sz="1400" dirty="0"/>
          </a:p>
        </p:txBody>
      </p:sp>
      <p:sp>
        <p:nvSpPr>
          <p:cNvPr id="9" name="Rettangolo 8"/>
          <p:cNvSpPr/>
          <p:nvPr/>
        </p:nvSpPr>
        <p:spPr>
          <a:xfrm>
            <a:off x="7090011" y="471699"/>
            <a:ext cx="1770797" cy="903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318" y="560829"/>
            <a:ext cx="654623" cy="654623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43"/>
          <a:stretch/>
        </p:blipFill>
        <p:spPr>
          <a:xfrm>
            <a:off x="8051943" y="513337"/>
            <a:ext cx="739043" cy="70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65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61" y="313898"/>
            <a:ext cx="6354605" cy="6305266"/>
          </a:xfrm>
        </p:spPr>
      </p:pic>
    </p:spTree>
    <p:extLst>
      <p:ext uri="{BB962C8B-B14F-4D97-AF65-F5344CB8AC3E}">
        <p14:creationId xmlns:p14="http://schemas.microsoft.com/office/powerpoint/2010/main" val="224280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362" t="47448" r="14281" b="3103"/>
          <a:stretch/>
        </p:blipFill>
        <p:spPr>
          <a:xfrm>
            <a:off x="6428096" y="2516446"/>
            <a:ext cx="2715904" cy="2488551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69897" y="226420"/>
            <a:ext cx="77055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/>
              <a:t>Soluzione 2</a:t>
            </a:r>
            <a:r>
              <a:rPr lang="it-IT" sz="4000" dirty="0"/>
              <a:t>: supporto di sospensione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269897" y="2172391"/>
            <a:ext cx="3275463" cy="374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2800" dirty="0"/>
              <a:t>Aggancio slitta posteriore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2800" dirty="0"/>
              <a:t>Sistema con molle, pesi, fili e carrucole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2800" dirty="0"/>
              <a:t>Bilanciamento con tensioni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2800" dirty="0"/>
              <a:t>Doppio snodo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2800" dirty="0"/>
              <a:t>Sistema fisso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it-IT" sz="14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59" t="6481" r="51028" b="11988"/>
          <a:stretch/>
        </p:blipFill>
        <p:spPr>
          <a:xfrm>
            <a:off x="3442026" y="1549859"/>
            <a:ext cx="3146825" cy="4550690"/>
          </a:xfrm>
          <a:prstGeom prst="rect">
            <a:avLst/>
          </a:prstGeom>
        </p:spPr>
      </p:pic>
      <p:sp>
        <p:nvSpPr>
          <p:cNvPr id="9" name="Rettangolo 8"/>
          <p:cNvSpPr/>
          <p:nvPr/>
        </p:nvSpPr>
        <p:spPr>
          <a:xfrm>
            <a:off x="7090011" y="471699"/>
            <a:ext cx="1770797" cy="903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318" y="560829"/>
            <a:ext cx="654623" cy="654623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43"/>
          <a:stretch/>
        </p:blipFill>
        <p:spPr>
          <a:xfrm>
            <a:off x="8051943" y="513337"/>
            <a:ext cx="739043" cy="70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4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faccettatura">
  <a:themeElements>
    <a:clrScheme name="Sfaccettatur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962</TotalTime>
  <Words>312</Words>
  <Application>Microsoft Office PowerPoint</Application>
  <PresentationFormat>Presentazione su schermo (4:3)</PresentationFormat>
  <Paragraphs>104</Paragraphs>
  <Slides>25</Slides>
  <Notes>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30" baseType="lpstr">
      <vt:lpstr>Arial</vt:lpstr>
      <vt:lpstr>Calibri</vt:lpstr>
      <vt:lpstr>Trebuchet MS</vt:lpstr>
      <vt:lpstr>Wingdings 3</vt:lpstr>
      <vt:lpstr>Sfaccettatura</vt:lpstr>
      <vt:lpstr>Hackability@Polito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Prime idee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Hackability@Polito</dc:title>
  <dc:creator>Anisia Lauditi</dc:creator>
  <cp:lastModifiedBy>Anisia Lauditi</cp:lastModifiedBy>
  <cp:revision>101</cp:revision>
  <dcterms:created xsi:type="dcterms:W3CDTF">2016-04-17T17:16:14Z</dcterms:created>
  <dcterms:modified xsi:type="dcterms:W3CDTF">2016-06-10T17:36:18Z</dcterms:modified>
</cp:coreProperties>
</file>